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4" r:id="rId12"/>
    <p:sldId id="265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14" autoAdjust="0"/>
  </p:normalViewPr>
  <p:slideViewPr>
    <p:cSldViewPr>
      <p:cViewPr>
        <p:scale>
          <a:sx n="70" d="100"/>
          <a:sy n="70" d="100"/>
        </p:scale>
        <p:origin x="-1374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221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556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59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4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33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39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61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03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17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2722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4F85B-BB78-4314-9440-9C43C36521CE}" type="datetimeFigureOut">
              <a:rPr kumimoji="1" lang="ja-JP" altLang="en-US" smtClean="0"/>
              <a:t>2016/11/25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1B627-B926-4597-A6AD-8EACB033B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17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Ｌｕｄｗｉｇ　ｖａｎ　Ｂｅｅｔｈｏｖｅｎ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/>
              <a:t>三</a:t>
            </a:r>
            <a:r>
              <a:rPr kumimoji="1" lang="ja-JP" altLang="en-US" smtClean="0"/>
              <a:t>大ピアノソナタを巡って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81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ウイーンでの活動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1795</a:t>
            </a:r>
            <a:r>
              <a:rPr kumimoji="1" lang="ja-JP" altLang="en-US" dirty="0" smtClean="0"/>
              <a:t>年　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月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sz="2800" dirty="0" smtClean="0"/>
              <a:t>ウイーンブルグ劇場における公開演奏会に初登場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ピアノ協奏曲第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番を初演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　３ツのピアノソナタがハイドンを招いて演奏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lang="en-US" altLang="ja-JP" sz="2800" dirty="0"/>
              <a:t>12</a:t>
            </a:r>
            <a:r>
              <a:rPr kumimoji="1" lang="ja-JP" altLang="en-US" sz="2800" dirty="0" smtClean="0"/>
              <a:t>月　ハイドン主催の演奏会でベートーヴェンが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ピアノ協奏曲第１番　第２番を演奏</a:t>
            </a:r>
            <a:r>
              <a:rPr kumimoji="1" lang="ja-JP" altLang="en-US" sz="2800" dirty="0" smtClean="0"/>
              <a:t>　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en-US" altLang="ja-JP" sz="2800" dirty="0"/>
              <a:t>1796</a:t>
            </a:r>
            <a:r>
              <a:rPr lang="ja-JP" altLang="en-US" sz="2800" dirty="0" smtClean="0"/>
              <a:t>年～</a:t>
            </a:r>
            <a:r>
              <a:rPr lang="en-US" altLang="ja-JP" sz="2800" dirty="0" smtClean="0"/>
              <a:t>1798</a:t>
            </a:r>
            <a:r>
              <a:rPr lang="ja-JP" altLang="en-US" sz="2800" dirty="0" smtClean="0"/>
              <a:t>年　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度にわたるプラハ旅行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ウイーン・プラハ・ドリスデンでの演奏旅行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en-US" altLang="ja-JP" sz="3900" dirty="0" smtClean="0"/>
              <a:t>1800</a:t>
            </a:r>
            <a:r>
              <a:rPr lang="ja-JP" altLang="en-US" sz="3900" dirty="0" smtClean="0"/>
              <a:t>年</a:t>
            </a:r>
            <a:r>
              <a:rPr lang="en-US" altLang="ja-JP" sz="3900" dirty="0" smtClean="0"/>
              <a:t>4</a:t>
            </a:r>
            <a:r>
              <a:rPr lang="ja-JP" altLang="en-US" sz="3900" dirty="0" smtClean="0"/>
              <a:t>月</a:t>
            </a:r>
            <a:r>
              <a:rPr lang="en-US" altLang="ja-JP" sz="3900" dirty="0" smtClean="0"/>
              <a:t>2</a:t>
            </a:r>
            <a:r>
              <a:rPr lang="ja-JP" altLang="en-US" sz="3900" dirty="0" smtClean="0"/>
              <a:t>日　ウイーンブルグ劇場</a:t>
            </a:r>
            <a:endParaRPr lang="en-US" altLang="ja-JP" sz="3900" dirty="0" smtClean="0"/>
          </a:p>
          <a:p>
            <a:pPr marL="0" indent="0">
              <a:buNone/>
            </a:pPr>
            <a:r>
              <a:rPr kumimoji="1" lang="ja-JP" altLang="en-US" sz="3900" dirty="0"/>
              <a:t>　</a:t>
            </a:r>
            <a:r>
              <a:rPr kumimoji="1" lang="ja-JP" altLang="en-US" sz="3900" dirty="0" smtClean="0"/>
              <a:t>　　　初めての受益演奏会　</a:t>
            </a:r>
            <a:r>
              <a:rPr kumimoji="1" lang="ja-JP" altLang="en-US" sz="2800" dirty="0" smtClean="0"/>
              <a:t>　　　　　　　　　　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40852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08912" cy="187220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ピアノソナタ第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番　ハ短調「悲愴」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600" dirty="0" smtClean="0"/>
              <a:t>Ｇｒａｎｄｅ　ｓｏｎａｔｅ　Ｐ</a:t>
            </a:r>
            <a:r>
              <a:rPr lang="en-US" altLang="ja-JP" sz="3600" dirty="0" err="1" smtClean="0"/>
              <a:t>athetique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ベートーベン自身による標題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/>
              <a:t>1797</a:t>
            </a:r>
            <a:r>
              <a:rPr lang="ja-JP" altLang="en-US" sz="3600" dirty="0" smtClean="0"/>
              <a:t>年作曲　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このころ既に難聴を自覚・誰にも告げていない。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306896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1801</a:t>
            </a:r>
            <a:r>
              <a:rPr lang="ja-JP" altLang="en-US" dirty="0" smtClean="0"/>
              <a:t>年</a:t>
            </a:r>
            <a:r>
              <a:rPr lang="en-US" altLang="ja-JP" dirty="0" smtClean="0"/>
              <a:t>7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</a:t>
            </a:r>
            <a:r>
              <a:rPr lang="ja-JP" altLang="en-US" dirty="0" smtClean="0"/>
              <a:t>日　友人への手紙で難聴を訴える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 smtClean="0"/>
              <a:t>他の手紙でジュリエッタ・グイチャルデイに恋していることも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4744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 smtClean="0"/>
              <a:t>ジュリエッタ・グルチャイルデイ嬢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en-US" altLang="ja-JP" sz="3100" dirty="0" smtClean="0"/>
              <a:t>1801</a:t>
            </a:r>
            <a:r>
              <a:rPr lang="ja-JP" altLang="en-US" sz="3100" dirty="0" smtClean="0"/>
              <a:t>年ころ（当時</a:t>
            </a:r>
            <a:r>
              <a:rPr lang="en-US" altLang="ja-JP" sz="3100" dirty="0" smtClean="0"/>
              <a:t>15</a:t>
            </a:r>
            <a:r>
              <a:rPr lang="ja-JP" altLang="en-US" sz="3100" dirty="0" smtClean="0"/>
              <a:t>歳）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ja-JP" altLang="en-US" sz="3100" b="1" dirty="0" smtClean="0"/>
              <a:t>ピアノをベートーベンに習うしばらく彼と恋に落ちる</a:t>
            </a:r>
            <a:r>
              <a:rPr lang="en-US" altLang="ja-JP" sz="3100" b="1" dirty="0" smtClean="0"/>
              <a:t/>
            </a:r>
            <a:br>
              <a:rPr lang="en-US" altLang="ja-JP" sz="3100" b="1" dirty="0" smtClean="0"/>
            </a:br>
            <a:r>
              <a:rPr lang="en-US" altLang="ja-JP" sz="3100" b="1" dirty="0"/>
              <a:t>1802</a:t>
            </a:r>
            <a:r>
              <a:rPr lang="ja-JP" altLang="en-US" sz="3100" b="1" dirty="0" smtClean="0"/>
              <a:t>年に</a:t>
            </a:r>
            <a:r>
              <a:rPr lang="ja-JP" altLang="en-US" sz="3100" b="1" u="sng" dirty="0" smtClean="0"/>
              <a:t>月光ソナタ</a:t>
            </a:r>
            <a:r>
              <a:rPr lang="ja-JP" altLang="en-US" sz="3100" b="1" dirty="0" smtClean="0"/>
              <a:t>を献呈される。</a:t>
            </a:r>
            <a:endParaRPr kumimoji="1" lang="ja-JP" altLang="en-US" sz="31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sz="2800" b="1" dirty="0" smtClean="0"/>
              <a:t>彼女の印象</a:t>
            </a:r>
            <a:endParaRPr kumimoji="1"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ロマン・ロラン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　「コケットで幼稚で利己主義者であった」</a:t>
            </a:r>
            <a:endParaRPr lang="en-US" altLang="ja-JP" sz="2800" b="1" dirty="0" smtClean="0"/>
          </a:p>
          <a:p>
            <a:pPr marL="0" indent="0">
              <a:buNone/>
            </a:pPr>
            <a:r>
              <a:rPr kumimoji="1" lang="ja-JP" altLang="en-US" sz="2800" b="1" dirty="0"/>
              <a:t>　</a:t>
            </a:r>
            <a:r>
              <a:rPr kumimoji="1" lang="ja-JP" altLang="en-US" sz="2800" b="1" dirty="0" smtClean="0"/>
              <a:t>ベートーベン</a:t>
            </a:r>
            <a:endParaRPr kumimoji="1" lang="en-US" altLang="ja-JP" sz="2800" b="1" dirty="0" smtClean="0"/>
          </a:p>
          <a:p>
            <a:pPr marL="0" indent="0">
              <a:buNone/>
            </a:pPr>
            <a:r>
              <a:rPr lang="ja-JP" altLang="en-US" sz="2800" b="1" dirty="0"/>
              <a:t>　</a:t>
            </a:r>
            <a:r>
              <a:rPr lang="ja-JP" altLang="en-US" sz="2800" b="1" dirty="0" smtClean="0"/>
              <a:t>　「</a:t>
            </a:r>
            <a:r>
              <a:rPr lang="en-US" altLang="ja-JP" sz="2800" b="1" dirty="0" smtClean="0"/>
              <a:t>2</a:t>
            </a:r>
            <a:r>
              <a:rPr lang="ja-JP" altLang="en-US" sz="2800" b="1" dirty="0" smtClean="0"/>
              <a:t>年このかた初めて幸福な瞬間が訪れた」</a:t>
            </a:r>
            <a:endParaRPr lang="en-US" altLang="ja-JP" sz="2800" b="1" dirty="0" smtClean="0"/>
          </a:p>
          <a:p>
            <a:pPr marL="0" indent="0">
              <a:buNone/>
            </a:pPr>
            <a:endParaRPr kumimoji="1" lang="en-US" altLang="ja-JP" sz="2800" b="1" dirty="0"/>
          </a:p>
          <a:p>
            <a:pPr marL="0" indent="0">
              <a:buNone/>
            </a:pPr>
            <a:r>
              <a:rPr lang="ja-JP" altLang="en-US" sz="2800" b="1" dirty="0" smtClean="0"/>
              <a:t>しかし身分の違い（平民と貴族）で破局</a:t>
            </a:r>
            <a:endParaRPr lang="en-US" altLang="ja-JP" sz="2800" b="1" dirty="0" smtClean="0"/>
          </a:p>
          <a:p>
            <a:pPr marL="0" indent="0">
              <a:buNone/>
            </a:pPr>
            <a:endParaRPr kumimoji="1" lang="en-US" altLang="ja-JP" sz="2800" b="1" dirty="0"/>
          </a:p>
          <a:p>
            <a:pPr marL="0" indent="0">
              <a:buNone/>
            </a:pPr>
            <a:r>
              <a:rPr lang="ja-JP" altLang="en-US" sz="2800" b="1" dirty="0" smtClean="0"/>
              <a:t>後にベートーベンは彼女と別れてよかったと確信した</a:t>
            </a:r>
            <a:r>
              <a:rPr lang="ja-JP" altLang="en-US" sz="2800" dirty="0" smtClean="0"/>
              <a:t>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6073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難聴の告白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600" dirty="0"/>
              <a:t>1801</a:t>
            </a:r>
            <a:r>
              <a:rPr lang="ja-JP" altLang="en-US" sz="3600" dirty="0" smtClean="0"/>
              <a:t>年友人への手紙で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4752528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1797</a:t>
            </a:r>
            <a:r>
              <a:rPr kumimoji="1" lang="ja-JP" altLang="en-US" dirty="0" smtClean="0"/>
              <a:t>年ころからの難聴を友人に告白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医師たちの診察を受ける。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強壮剤・アーモンド油・冷水浴・温浴・薬剤注入等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＝　どれも効果なし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ヨハン・アーダム・</a:t>
            </a:r>
            <a:r>
              <a:rPr lang="ja-JP" altLang="en-US" dirty="0" smtClean="0"/>
              <a:t>シュミット医師の助言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「静寂によって彼の耳が回復し得るかもしれない」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02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ハイリゲンシュタットの遺書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600" dirty="0" smtClean="0"/>
              <a:t>ウイーンの騒音</a:t>
            </a:r>
            <a:r>
              <a:rPr lang="ja-JP" altLang="en-US" sz="3600" dirty="0"/>
              <a:t>と煩わしさ</a:t>
            </a:r>
            <a:r>
              <a:rPr lang="ja-JP" altLang="en-US" sz="3600" dirty="0" smtClean="0"/>
              <a:t>を逃れて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ハイリゲンシュタットへ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3284985"/>
            <a:ext cx="8712968" cy="4392488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６ケ月間過ごす～　結局よくならず　効果なし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治癒の望みはなくなった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生涯この耳の疾患と付き合っていかねばならない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　　このころこの遺書？は書かれた。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027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27984" y="0"/>
            <a:ext cx="4716016" cy="7272808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遺書か？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ja-JP" altLang="en-US" sz="3200" dirty="0"/>
              <a:t>難聴に</a:t>
            </a:r>
            <a:r>
              <a:rPr lang="ja-JP" altLang="en-US" sz="3200" dirty="0" smtClean="0"/>
              <a:t>よって絶望へ追いやられた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私</a:t>
            </a:r>
            <a:r>
              <a:rPr lang="ja-JP" altLang="en-US" sz="3200" dirty="0" smtClean="0"/>
              <a:t>をおしとどめた</a:t>
            </a:r>
            <a:r>
              <a:rPr lang="ja-JP" altLang="en-US" sz="3200" dirty="0"/>
              <a:t>の</a:t>
            </a:r>
            <a:r>
              <a:rPr lang="ja-JP" altLang="en-US" sz="3200" dirty="0" smtClean="0"/>
              <a:t>は私の芸術であった。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神</a:t>
            </a:r>
            <a:r>
              <a:rPr lang="ja-JP" altLang="en-US" sz="3200" dirty="0" smtClean="0"/>
              <a:t>よ、あなたは私の最も内なるものをごぞんじです</a:t>
            </a:r>
            <a:endParaRPr kumimoji="1" lang="ja-JP" altLang="en-US" sz="3200" dirty="0"/>
          </a:p>
        </p:txBody>
      </p:sp>
      <p:pic>
        <p:nvPicPr>
          <p:cNvPr id="1026" name="Picture 2" descr="C:\Users\PCUser\Desktop\ハイリゲンシュッタト遺書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64704"/>
            <a:ext cx="4320480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45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ピアノソナタ第２３番　へ短調　「熱情」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3600" dirty="0"/>
              <a:t>「</a:t>
            </a:r>
            <a:r>
              <a:rPr lang="ja-JP" altLang="en-US" sz="3600" dirty="0" smtClean="0"/>
              <a:t>熱情」とは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3600" dirty="0" smtClean="0"/>
              <a:t>ハンブルグの出版社が初版出版時に名づけた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3007493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一つの時代を熱情で築き終えた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オーケストラ的サウウンド～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ピアノにしかできない表現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　　　　　　　　繊細で優美，詩的など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2051" name="Picture 3" descr="C:\Users\PCUser\AppData\Local\Microsoft\Windows\Temporary Internet Files\Content.IE5\JJPXKQIQ\gi01a20140601100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708920"/>
            <a:ext cx="2252501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不滅の恋人</a:t>
            </a:r>
            <a:endParaRPr kumimoji="1" lang="ja-JP" altLang="en-US" dirty="0"/>
          </a:p>
        </p:txBody>
      </p:sp>
      <p:pic>
        <p:nvPicPr>
          <p:cNvPr id="3074" name="Picture 2" descr="C:\Users\PCUser\Desktop\不滅の恋人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96" y="1700808"/>
            <a:ext cx="3937061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CUser\AppData\Local\Microsoft\Windows\Temporary Internet Files\Content.IE5\C6JOGU5X\827mori5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13176"/>
            <a:ext cx="1579893" cy="1184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13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CUser\Desktop\」住友先生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06362"/>
            <a:ext cx="5040560" cy="6720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895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User\AppData\Local\Microsoft\Windows\Temporary Internet Files\Content.IE5\695MEYZZ\beethoven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464496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94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/>
          <a:lstStyle/>
          <a:p>
            <a:r>
              <a:rPr lang="ja-JP" altLang="en-US" dirty="0" smtClean="0"/>
              <a:t>三大</a:t>
            </a:r>
            <a:r>
              <a:rPr lang="ja-JP" altLang="en-US" dirty="0"/>
              <a:t>ピアノソナタ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23320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第８番　ハ短調　ｏｐ１３　「悲愴」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第１４番　嬰ハ短調　ｏｐ２７－２　「月光」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第２３番　</a:t>
            </a:r>
            <a:r>
              <a:rPr kumimoji="1" lang="ja-JP" altLang="en-US" dirty="0" err="1" smtClean="0"/>
              <a:t>ヘ</a:t>
            </a:r>
            <a:r>
              <a:rPr kumimoji="1" lang="ja-JP" altLang="en-US" dirty="0" smtClean="0"/>
              <a:t>短調　</a:t>
            </a:r>
            <a:r>
              <a:rPr kumimoji="1" lang="en-US" altLang="ja-JP" dirty="0" smtClean="0"/>
              <a:t>0P</a:t>
            </a:r>
            <a:r>
              <a:rPr kumimoji="1" lang="ja-JP" altLang="en-US" dirty="0" smtClean="0"/>
              <a:t>５７　「熱情」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3382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sz="4900" dirty="0" smtClean="0"/>
              <a:t>Ludwig von Beethoven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sz="3200" dirty="0"/>
              <a:t>1770.12(</a:t>
            </a:r>
            <a:r>
              <a:rPr lang="ja-JP" altLang="en-US" sz="3200" dirty="0" smtClean="0"/>
              <a:t>ﾎﾞﾝ）～</a:t>
            </a:r>
            <a:r>
              <a:rPr lang="en-US" altLang="ja-JP" sz="3200" dirty="0" smtClean="0"/>
              <a:t>1827.3</a:t>
            </a:r>
            <a:r>
              <a:rPr lang="ja-JP" altLang="en-US" sz="3200" dirty="0"/>
              <a:t>ウイーン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父　ヨハン（</a:t>
            </a:r>
            <a:r>
              <a:rPr kumimoji="1" lang="en-US" altLang="ja-JP" sz="2400" dirty="0" smtClean="0"/>
              <a:t>1739</a:t>
            </a:r>
            <a:r>
              <a:rPr kumimoji="1" lang="ja-JP" altLang="en-US" sz="2400" dirty="0" smtClean="0"/>
              <a:t>－</a:t>
            </a:r>
            <a:r>
              <a:rPr kumimoji="1" lang="en-US" altLang="ja-JP" sz="2400" dirty="0" smtClean="0"/>
              <a:t>92</a:t>
            </a:r>
            <a:r>
              <a:rPr kumimoji="1" lang="ja-JP" altLang="en-US" sz="2400" dirty="0" smtClean="0"/>
              <a:t>） 　　　　　　　（ </a:t>
            </a:r>
            <a:r>
              <a:rPr lang="ja-JP" altLang="en-US" sz="2400" dirty="0" smtClean="0"/>
              <a:t> 祖父　宮廷楽団長）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第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のモーツアルトにしようと思っていた。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ボンの宮廷楽団のテノール歌手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　　大酒のみ、人間的には相当あれた生活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</a:t>
            </a:r>
            <a:r>
              <a:rPr lang="en-US" altLang="ja-JP" sz="2400" dirty="0" smtClean="0"/>
              <a:t>1789</a:t>
            </a:r>
            <a:r>
              <a:rPr lang="ja-JP" altLang="en-US" sz="2400" dirty="0" smtClean="0"/>
              <a:t>年に職を追われ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　</a:t>
            </a:r>
            <a:r>
              <a:rPr lang="ja-JP" altLang="en-US" sz="2400" dirty="0" smtClean="0"/>
              <a:t>ベートーヴェンの肩に生活がのしかかる。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　</a:t>
            </a:r>
            <a:r>
              <a:rPr kumimoji="1" lang="ja-JP" altLang="en-US" sz="2400" dirty="0" smtClean="0"/>
              <a:t>ﾍﾞｰﾄｰｳﾞｪﾝは後年、自分の音楽教育の不十分さを嘆いていた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母　ﾏﾘｰｱ･ﾏｸﾞﾀﾞﾚｰﾅ･ｹｰｳﾞｨﾂﾋ（</a:t>
            </a:r>
            <a:r>
              <a:rPr kumimoji="1" lang="en-US" altLang="ja-JP" sz="2400" dirty="0" smtClean="0"/>
              <a:t>1746</a:t>
            </a:r>
            <a:r>
              <a:rPr kumimoji="1" lang="ja-JP" altLang="en-US" sz="2400" dirty="0" smtClean="0"/>
              <a:t>－</a:t>
            </a:r>
            <a:r>
              <a:rPr kumimoji="1" lang="en-US" altLang="ja-JP" sz="2400" dirty="0" smtClean="0"/>
              <a:t>87</a:t>
            </a:r>
            <a:r>
              <a:rPr kumimoji="1" lang="ja-JP" altLang="en-US" sz="2400" dirty="0" smtClean="0"/>
              <a:t>）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　前夫と死別して再婚してベートーヴェンを生んだ。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0366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2556792" y="404664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デビユー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1778</a:t>
            </a:r>
            <a:r>
              <a:rPr kumimoji="1" lang="ja-JP" altLang="en-US" dirty="0" smtClean="0"/>
              <a:t>年　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歳、ケルンで演奏会を開く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父は</a:t>
            </a:r>
            <a:r>
              <a:rPr lang="en-US" altLang="ja-JP" dirty="0" smtClean="0"/>
              <a:t>6</a:t>
            </a:r>
            <a:r>
              <a:rPr lang="ja-JP" altLang="en-US" dirty="0" smtClean="0"/>
              <a:t>歳と偽った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1782</a:t>
            </a:r>
            <a:r>
              <a:rPr kumimoji="1" lang="ja-JP" altLang="en-US" dirty="0" smtClean="0"/>
              <a:t>年　「ドレスラーの行進曲による変奏曲」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宮廷の代理オルガニストになる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en-US" altLang="ja-JP" dirty="0"/>
              <a:t>1783</a:t>
            </a:r>
            <a:r>
              <a:rPr kumimoji="1" lang="ja-JP" altLang="en-US" dirty="0" smtClean="0"/>
              <a:t>年　</a:t>
            </a:r>
            <a:r>
              <a:rPr kumimoji="1" lang="en-US" altLang="ja-JP" dirty="0" smtClean="0"/>
              <a:t>13</a:t>
            </a:r>
            <a:r>
              <a:rPr kumimoji="1" lang="ja-JP" altLang="en-US" dirty="0" smtClean="0"/>
              <a:t>歳、選帝候ソナタを出版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/>
              <a:t>1784</a:t>
            </a:r>
            <a:r>
              <a:rPr lang="ja-JP" altLang="en-US" dirty="0" smtClean="0"/>
              <a:t>年　</a:t>
            </a:r>
            <a:r>
              <a:rPr lang="en-US" altLang="ja-JP" dirty="0" smtClean="0"/>
              <a:t>14</a:t>
            </a:r>
            <a:r>
              <a:rPr lang="ja-JP" altLang="en-US" dirty="0" smtClean="0"/>
              <a:t>歳で宮廷正式オルガニストになる。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439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612576" y="404664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sz="4000" dirty="0" smtClean="0"/>
              <a:t>モーツアルトとの出会い</a:t>
            </a:r>
            <a:endParaRPr kumimoji="1" lang="ja-JP" altLang="en-US" sz="4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1787</a:t>
            </a:r>
            <a:r>
              <a:rPr kumimoji="1" lang="ja-JP" altLang="en-US" dirty="0" smtClean="0"/>
              <a:t>年　</a:t>
            </a:r>
            <a:r>
              <a:rPr kumimoji="1" lang="en-US" altLang="ja-JP" dirty="0" smtClean="0"/>
              <a:t>17</a:t>
            </a:r>
            <a:r>
              <a:rPr kumimoji="1" lang="ja-JP" altLang="en-US" dirty="0" smtClean="0"/>
              <a:t>歳　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回ウイーン旅行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滞在はたった２週間</a:t>
            </a:r>
            <a:endParaRPr lang="en-US" altLang="ja-JP" dirty="0" smtClean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 smtClean="0"/>
              <a:t>　　３月５日ボン出発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４月７日ウイーン着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モーツアルトを訪ね、即興演奏を聞いてもらう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４月２０日母危篤の知らせ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５月ボン帰着　７月１７日　母　死去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3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ハイドンとの出会い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en-US" altLang="ja-JP" sz="2800" dirty="0"/>
              <a:t>1790</a:t>
            </a:r>
            <a:r>
              <a:rPr lang="ja-JP" altLang="en-US" sz="2800" dirty="0" smtClean="0"/>
              <a:t>年ハイドンがロンドンに向かう途中で儀礼的に会う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/>
              <a:t>1792</a:t>
            </a:r>
            <a:r>
              <a:rPr lang="ja-JP" altLang="en-US" sz="2800" dirty="0" smtClean="0"/>
              <a:t>年ロンドンからの帰途、選帝候に</a:t>
            </a:r>
            <a:r>
              <a:rPr lang="ja-JP" altLang="en-US" sz="2800" dirty="0"/>
              <a:t>表敬</a:t>
            </a:r>
            <a:r>
              <a:rPr lang="ja-JP" altLang="en-US" sz="2800" dirty="0" smtClean="0"/>
              <a:t>訪問したハイドン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この折、ベートーヴェンの弟子入りが決まる。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再びウイーンへ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en-US" altLang="ja-JP" sz="2400" dirty="0" smtClean="0"/>
              <a:t>1793</a:t>
            </a:r>
            <a:r>
              <a:rPr kumimoji="1" lang="ja-JP" altLang="en-US" sz="2400" dirty="0" smtClean="0"/>
              <a:t>・</a:t>
            </a:r>
            <a:r>
              <a:rPr kumimoji="1" lang="en-US" altLang="ja-JP" sz="2400" dirty="0" smtClean="0"/>
              <a:t>11</a:t>
            </a:r>
            <a:r>
              <a:rPr kumimoji="1" lang="ja-JP" altLang="en-US" sz="2400" dirty="0" smtClean="0"/>
              <a:t>月　ウイーン着　暮れからハイドンのレッスン開始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しかし、あまりきちんと行われなかった、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/>
              <a:t>が</a:t>
            </a:r>
            <a:r>
              <a:rPr kumimoji="1" lang="ja-JP" altLang="en-US" sz="2400" dirty="0" smtClean="0"/>
              <a:t>、ベートーヴェンは、ハイドンから与えられた対位法の習作課題２４５曲をこなした。ハイドンが見て指導したのは４２曲のみ。</a:t>
            </a:r>
            <a:endParaRPr kumimoji="1"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 smtClean="0"/>
              <a:t>その後</a:t>
            </a:r>
            <a:r>
              <a:rPr kumimoji="1" lang="en-US" altLang="ja-JP" sz="2400" dirty="0" smtClean="0"/>
              <a:t>1793</a:t>
            </a:r>
            <a:r>
              <a:rPr kumimoji="1" lang="ja-JP" altLang="en-US" sz="2400" dirty="0" smtClean="0"/>
              <a:t>年から、ヨハン・シェンクに、</a:t>
            </a:r>
            <a:r>
              <a:rPr kumimoji="1" lang="en-US" altLang="ja-JP" sz="2400" dirty="0" smtClean="0"/>
              <a:t>1794</a:t>
            </a:r>
            <a:r>
              <a:rPr kumimoji="1" lang="ja-JP" altLang="en-US" sz="2400" dirty="0" smtClean="0"/>
              <a:t>年からアルブヒツベルガーにこっそり指導を受けた。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58934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 smtClean="0"/>
              <a:t>３つのピアノソナタ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lang="ja-JP" altLang="en-US" sz="3600" dirty="0" smtClean="0"/>
              <a:t>ピアノソナタ　</a:t>
            </a:r>
            <a:r>
              <a:rPr lang="en-US" altLang="ja-JP" sz="3600" dirty="0" smtClean="0"/>
              <a:t>1</a:t>
            </a:r>
            <a:r>
              <a:rPr lang="ja-JP" altLang="en-US" sz="3600" dirty="0" err="1" smtClean="0"/>
              <a:t>，</a:t>
            </a:r>
            <a:r>
              <a:rPr lang="en-US" altLang="ja-JP" sz="3600" dirty="0" smtClean="0"/>
              <a:t>2</a:t>
            </a:r>
            <a:r>
              <a:rPr lang="ja-JP" altLang="en-US" sz="3600" dirty="0" err="1" smtClean="0"/>
              <a:t>，</a:t>
            </a:r>
            <a:r>
              <a:rPr lang="ja-JP" altLang="en-US" sz="3600" dirty="0" smtClean="0"/>
              <a:t>３番</a:t>
            </a:r>
            <a:r>
              <a:rPr kumimoji="1" lang="en-US" altLang="ja-JP" sz="3200" dirty="0" smtClean="0"/>
              <a:t/>
            </a:r>
            <a:br>
              <a:rPr kumimoji="1" lang="en-US" altLang="ja-JP" sz="3200" dirty="0" smtClean="0"/>
            </a:br>
            <a:r>
              <a:rPr lang="en-US" altLang="ja-JP" sz="3200" dirty="0"/>
              <a:t>1793</a:t>
            </a:r>
            <a:r>
              <a:rPr lang="ja-JP" altLang="en-US" sz="3200" dirty="0" smtClean="0"/>
              <a:t>年作曲着手、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 smtClean="0"/>
              <a:t>1795</a:t>
            </a:r>
            <a:r>
              <a:rPr lang="ja-JP" altLang="en-US" sz="3200" dirty="0" smtClean="0"/>
              <a:t>年ハイドンの前で自ら演奏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ハイドンは批判的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 smtClean="0"/>
              <a:t>すべて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楽章形式＝シンフォニーへ近づける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ハイドンもモーツアルトも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楽章形式のソナタは無い。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 smtClean="0"/>
              <a:t>長すぎる　第</a:t>
            </a:r>
            <a:r>
              <a:rPr lang="en-US" altLang="ja-JP" sz="3200" dirty="0" smtClean="0"/>
              <a:t>3</a:t>
            </a:r>
            <a:r>
              <a:rPr lang="ja-JP" altLang="en-US" sz="3200" dirty="0" smtClean="0"/>
              <a:t>番は</a:t>
            </a:r>
            <a:r>
              <a:rPr lang="en-US" altLang="ja-JP" sz="3200" dirty="0" smtClean="0"/>
              <a:t>779</a:t>
            </a:r>
            <a:r>
              <a:rPr lang="ja-JP" altLang="en-US" sz="3200" dirty="0" smtClean="0"/>
              <a:t>小説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ハイドン　</a:t>
            </a:r>
            <a:r>
              <a:rPr lang="en-US" altLang="ja-JP" sz="3200" dirty="0" smtClean="0"/>
              <a:t>479</a:t>
            </a:r>
            <a:r>
              <a:rPr lang="ja-JP" altLang="en-US" sz="3200" dirty="0" smtClean="0"/>
              <a:t>小説　　モーツアルト　</a:t>
            </a:r>
            <a:r>
              <a:rPr lang="en-US" altLang="ja-JP" sz="3200" dirty="0" smtClean="0"/>
              <a:t>561</a:t>
            </a:r>
            <a:r>
              <a:rPr lang="ja-JP" altLang="en-US" sz="3200" dirty="0" smtClean="0"/>
              <a:t>小説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3200" dirty="0"/>
              <a:t/>
            </a:r>
            <a:br>
              <a:rPr lang="en-US" altLang="ja-JP" sz="3200" dirty="0"/>
            </a:br>
            <a:r>
              <a:rPr lang="ja-JP" altLang="en-US" sz="3200" dirty="0" smtClean="0"/>
              <a:t>従来の枠からはずれている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65305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才能と野心に満ち溢れた若者の音楽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4000" dirty="0" smtClean="0"/>
              <a:t>規模</a:t>
            </a:r>
            <a:r>
              <a:rPr lang="ja-JP" altLang="en-US" sz="4000" dirty="0"/>
              <a:t>のみならず</a:t>
            </a:r>
            <a:r>
              <a:rPr lang="ja-JP" altLang="en-US" sz="4000" dirty="0" smtClean="0"/>
              <a:t>性格的</a:t>
            </a:r>
            <a:r>
              <a:rPr lang="ja-JP" altLang="en-US" sz="4000" dirty="0"/>
              <a:t>に</a:t>
            </a:r>
            <a:r>
              <a:rPr lang="ja-JP" altLang="en-US" sz="4000" dirty="0" smtClean="0"/>
              <a:t>も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/>
              <a:t>一般的</a:t>
            </a:r>
            <a:r>
              <a:rPr lang="ja-JP" altLang="en-US" sz="4000" dirty="0" smtClean="0"/>
              <a:t>なソナタの枠を超えようとした</a:t>
            </a:r>
            <a:endParaRPr kumimoji="1" lang="ja-JP" altLang="en-US" sz="4000" dirty="0"/>
          </a:p>
        </p:txBody>
      </p:sp>
      <p:pic>
        <p:nvPicPr>
          <p:cNvPr id="1026" name="Picture 2" descr="C:\Users\PCUser\AppData\Local\Microsoft\Windows\Temporary Internet Files\Content.IE5\PYRUBL27\Beethoven_Riedel_180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79653"/>
            <a:ext cx="3462542" cy="392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53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110</Words>
  <Application>Microsoft Office PowerPoint</Application>
  <PresentationFormat>画面に合わせる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Ｌｕｄｗｉｇ　ｖａｎ　Ｂｅｅｔｈｏｖｅｎ</vt:lpstr>
      <vt:lpstr>PowerPoint プレゼンテーション</vt:lpstr>
      <vt:lpstr>三大ピアノソナタ</vt:lpstr>
      <vt:lpstr>Ludwig von Beethoven 1770.12(ﾎﾞﾝ）～1827.3ウイーン</vt:lpstr>
      <vt:lpstr>デビユー</vt:lpstr>
      <vt:lpstr>モーツアルトとの出会い</vt:lpstr>
      <vt:lpstr>ハイドンとの出会い 1790年ハイドンがロンドンに向かう途中で儀礼的に会う 1792年ロンドンからの帰途、選帝候に表敬訪問したハイドン この折、ベートーヴェンの弟子入りが決まる。 </vt:lpstr>
      <vt:lpstr>３つのピアノソナタ ピアノソナタ　1，2，３番 1793年作曲着手、 1795年ハイドンの前で自ら演奏 ハイドンは批判的  すべて4楽章形式＝シンフォニーへ近づける ハイドンもモーツアルトも4楽章形式のソナタは無い。  長すぎる　第3番は779小説 ハイドン　479小説　　モーツアルト　561小説  従来の枠からはずれている</vt:lpstr>
      <vt:lpstr>才能と野心に満ち溢れた若者の音楽 規模のみならず性格的にも 一般的なソナタの枠を超えようとした</vt:lpstr>
      <vt:lpstr>ウイーンでの活動</vt:lpstr>
      <vt:lpstr>ピアノソナタ第8番　ハ短調「悲愴」 Ｇｒａｎｄｅ　ｓｏｎａｔｅ　Ｐathetique ベートーベン自身による標題 1797年作曲　 このころ既に難聴を自覚・誰にも告げていない。</vt:lpstr>
      <vt:lpstr>ジュリエッタ・グルチャイルデイ嬢 1801年ころ（当時15歳） ピアノをベートーベンに習うしばらく彼と恋に落ちる 1802年に月光ソナタを献呈される。</vt:lpstr>
      <vt:lpstr>難聴の告白 1801年友人への手紙で</vt:lpstr>
      <vt:lpstr>ハイリゲンシュタットの遺書  ウイーンの騒音と煩わしさを逃れて ハイリゲンシュタットへ</vt:lpstr>
      <vt:lpstr>遺書か？  難聴によって絶望へ追いやられた  私をおしとどめたのは私の芸術であった。  神よ、あなたは私の最も内なるものをごぞんじです</vt:lpstr>
      <vt:lpstr>ピアノソナタ第２３番　へ短調　「熱情」 「熱情」とは ハンブルグの出版社が初版出版時に名づけた</vt:lpstr>
      <vt:lpstr>不滅の恋人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Ｌｕｄｗｉｇ　ｖａｎ　Ｂｅｅｔｈｏｖｅｎ</dc:title>
  <dc:creator>FJ-USER</dc:creator>
  <cp:lastModifiedBy>FJ-USER</cp:lastModifiedBy>
  <cp:revision>34</cp:revision>
  <dcterms:created xsi:type="dcterms:W3CDTF">2016-06-23T12:05:44Z</dcterms:created>
  <dcterms:modified xsi:type="dcterms:W3CDTF">2016-11-25T06:10:34Z</dcterms:modified>
</cp:coreProperties>
</file>